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4"/>
  </p:sldMasterIdLst>
  <p:notesMasterIdLst>
    <p:notesMasterId r:id="rId47"/>
  </p:notesMasterIdLst>
  <p:sldIdLst>
    <p:sldId id="256" r:id="rId5"/>
    <p:sldId id="307" r:id="rId6"/>
    <p:sldId id="265" r:id="rId7"/>
    <p:sldId id="306" r:id="rId8"/>
    <p:sldId id="308" r:id="rId9"/>
    <p:sldId id="266" r:id="rId10"/>
    <p:sldId id="267" r:id="rId11"/>
    <p:sldId id="268" r:id="rId12"/>
    <p:sldId id="269" r:id="rId13"/>
    <p:sldId id="270" r:id="rId14"/>
    <p:sldId id="259" r:id="rId15"/>
    <p:sldId id="273" r:id="rId16"/>
    <p:sldId id="309" r:id="rId17"/>
    <p:sldId id="276" r:id="rId18"/>
    <p:sldId id="277" r:id="rId19"/>
    <p:sldId id="278" r:id="rId20"/>
    <p:sldId id="313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8" r:id="rId29"/>
    <p:sldId id="310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311" r:id="rId38"/>
    <p:sldId id="297" r:id="rId39"/>
    <p:sldId id="298" r:id="rId40"/>
    <p:sldId id="299" r:id="rId41"/>
    <p:sldId id="300" r:id="rId42"/>
    <p:sldId id="312" r:id="rId43"/>
    <p:sldId id="303" r:id="rId44"/>
    <p:sldId id="304" r:id="rId45"/>
    <p:sldId id="27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88F55-1B8D-4BA7-AFDF-F27013C9EA0C}" v="90" dt="2022-08-04T22:41:46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8BE40-4D9B-4E9E-9ABF-DCD4211B65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20702-B409-4144-8D54-04427952C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As an abalone gets older, it grows additional growth rings</a:t>
          </a:r>
        </a:p>
      </dgm:t>
    </dgm:pt>
    <dgm:pt modelId="{62BF51F9-C7E7-4A0B-8371-0150305B6D36}" type="parTrans" cxnId="{4C6193E6-739B-430D-82B6-EC468CA51CE7}">
      <dgm:prSet/>
      <dgm:spPr/>
      <dgm:t>
        <a:bodyPr/>
        <a:lstStyle/>
        <a:p>
          <a:endParaRPr lang="en-US"/>
        </a:p>
      </dgm:t>
    </dgm:pt>
    <dgm:pt modelId="{0F3C467A-9C4A-4DE3-BA66-373580DDDCE5}" type="sibTrans" cxnId="{4C6193E6-739B-430D-82B6-EC468CA51CE7}">
      <dgm:prSet/>
      <dgm:spPr/>
      <dgm:t>
        <a:bodyPr/>
        <a:lstStyle/>
        <a:p>
          <a:endParaRPr lang="en-US"/>
        </a:p>
      </dgm:t>
    </dgm:pt>
    <dgm:pt modelId="{9529D9A3-2488-458E-8313-D2F83F2E8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More growth rings = increased weight and diameter</a:t>
          </a:r>
        </a:p>
      </dgm:t>
    </dgm:pt>
    <dgm:pt modelId="{76A99FB9-0B50-4DDF-8FFC-D3241C06FB16}" type="parTrans" cxnId="{BAF43E87-5836-4CA7-A405-95A75EFEC870}">
      <dgm:prSet/>
      <dgm:spPr/>
      <dgm:t>
        <a:bodyPr/>
        <a:lstStyle/>
        <a:p>
          <a:endParaRPr lang="en-US"/>
        </a:p>
      </dgm:t>
    </dgm:pt>
    <dgm:pt modelId="{91B4069E-6907-4111-A920-113A154D0C9F}" type="sibTrans" cxnId="{BAF43E87-5836-4CA7-A405-95A75EFEC870}">
      <dgm:prSet/>
      <dgm:spPr/>
      <dgm:t>
        <a:bodyPr/>
        <a:lstStyle/>
        <a:p>
          <a:endParaRPr lang="en-US"/>
        </a:p>
      </dgm:t>
    </dgm:pt>
    <dgm:pt modelId="{DDD16AAC-CDBB-4EC7-BF55-7106AC9E3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Random Forest Regression</a:t>
          </a:r>
          <a:endParaRPr lang="en-US" dirty="0">
            <a:solidFill>
              <a:schemeClr val="bg1"/>
            </a:solidFill>
          </a:endParaRPr>
        </a:p>
      </dgm:t>
    </dgm:pt>
    <dgm:pt modelId="{BF26A60D-8906-4C9A-BC56-49B045EEA0E0}" type="parTrans" cxnId="{4952CED0-B8BF-40D1-91C8-1FBD908F6DCA}">
      <dgm:prSet/>
      <dgm:spPr/>
      <dgm:t>
        <a:bodyPr/>
        <a:lstStyle/>
        <a:p>
          <a:endParaRPr lang="en-US"/>
        </a:p>
      </dgm:t>
    </dgm:pt>
    <dgm:pt modelId="{98091FC7-15F1-4EA8-8B58-E8A0D3A589CC}" type="sibTrans" cxnId="{4952CED0-B8BF-40D1-91C8-1FBD908F6DCA}">
      <dgm:prSet/>
      <dgm:spPr/>
      <dgm:t>
        <a:bodyPr/>
        <a:lstStyle/>
        <a:p>
          <a:endParaRPr lang="en-US"/>
        </a:p>
      </dgm:t>
    </dgm:pt>
    <dgm:pt modelId="{4E309C41-5413-4DD0-B6A3-42B61A9F9E88}" type="pres">
      <dgm:prSet presAssocID="{7568BE40-4D9B-4E9E-9ABF-DCD4211B6501}" presName="root" presStyleCnt="0">
        <dgm:presLayoutVars>
          <dgm:dir/>
          <dgm:resizeHandles val="exact"/>
        </dgm:presLayoutVars>
      </dgm:prSet>
      <dgm:spPr/>
    </dgm:pt>
    <dgm:pt modelId="{0BE9CB7B-1163-4ACD-9CC0-FB98603AA4C6}" type="pres">
      <dgm:prSet presAssocID="{9B220702-B409-4144-8D54-04427952CA7D}" presName="compNode" presStyleCnt="0"/>
      <dgm:spPr/>
    </dgm:pt>
    <dgm:pt modelId="{EC80C4F0-3071-40AD-9D31-8EBCD97109FC}" type="pres">
      <dgm:prSet presAssocID="{9B220702-B409-4144-8D54-04427952CA7D}" presName="bgRect" presStyleLbl="bgShp" presStyleIdx="0" presStyleCnt="3" custLinFactNeighborX="-14876" custLinFactNeighborY="9136"/>
      <dgm:spPr/>
    </dgm:pt>
    <dgm:pt modelId="{BB2F737E-733E-4DD0-85FA-FB1AD948203D}" type="pres">
      <dgm:prSet presAssocID="{9B220702-B409-4144-8D54-04427952CA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k"/>
        </a:ext>
      </dgm:extLst>
    </dgm:pt>
    <dgm:pt modelId="{41AFBBE5-E66E-4839-9EE4-1FD6152C90E9}" type="pres">
      <dgm:prSet presAssocID="{9B220702-B409-4144-8D54-04427952CA7D}" presName="spaceRect" presStyleCnt="0"/>
      <dgm:spPr/>
    </dgm:pt>
    <dgm:pt modelId="{F6AD4925-5994-4385-AC5B-B749955DA597}" type="pres">
      <dgm:prSet presAssocID="{9B220702-B409-4144-8D54-04427952CA7D}" presName="parTx" presStyleLbl="revTx" presStyleIdx="0" presStyleCnt="3">
        <dgm:presLayoutVars>
          <dgm:chMax val="0"/>
          <dgm:chPref val="0"/>
        </dgm:presLayoutVars>
      </dgm:prSet>
      <dgm:spPr/>
    </dgm:pt>
    <dgm:pt modelId="{2D41E667-3740-4182-B1E1-883B5EF04A77}" type="pres">
      <dgm:prSet presAssocID="{0F3C467A-9C4A-4DE3-BA66-373580DDDCE5}" presName="sibTrans" presStyleCnt="0"/>
      <dgm:spPr/>
    </dgm:pt>
    <dgm:pt modelId="{D1A897AD-F9A1-43B1-A4AC-6BF36434938D}" type="pres">
      <dgm:prSet presAssocID="{9529D9A3-2488-458E-8313-D2F83F2E8538}" presName="compNode" presStyleCnt="0"/>
      <dgm:spPr/>
    </dgm:pt>
    <dgm:pt modelId="{1732C5A2-B602-498F-9DD3-815D885A8C4F}" type="pres">
      <dgm:prSet presAssocID="{9529D9A3-2488-458E-8313-D2F83F2E8538}" presName="bgRect" presStyleLbl="bgShp" presStyleIdx="1" presStyleCnt="3"/>
      <dgm:spPr/>
    </dgm:pt>
    <dgm:pt modelId="{7F97D084-B0E1-4D57-B9AF-0D5A6723B9F6}" type="pres">
      <dgm:prSet presAssocID="{9529D9A3-2488-458E-8313-D2F83F2E85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B737D8-59C0-49A9-A7E4-222A7F409D4E}" type="pres">
      <dgm:prSet presAssocID="{9529D9A3-2488-458E-8313-D2F83F2E8538}" presName="spaceRect" presStyleCnt="0"/>
      <dgm:spPr/>
    </dgm:pt>
    <dgm:pt modelId="{8F4A8B17-F8D8-4A5F-AA51-07DDB9580477}" type="pres">
      <dgm:prSet presAssocID="{9529D9A3-2488-458E-8313-D2F83F2E8538}" presName="parTx" presStyleLbl="revTx" presStyleIdx="1" presStyleCnt="3">
        <dgm:presLayoutVars>
          <dgm:chMax val="0"/>
          <dgm:chPref val="0"/>
        </dgm:presLayoutVars>
      </dgm:prSet>
      <dgm:spPr/>
    </dgm:pt>
    <dgm:pt modelId="{AC49B696-86FD-4F6D-AAE6-7BCEA73F224B}" type="pres">
      <dgm:prSet presAssocID="{91B4069E-6907-4111-A920-113A154D0C9F}" presName="sibTrans" presStyleCnt="0"/>
      <dgm:spPr/>
    </dgm:pt>
    <dgm:pt modelId="{F9A86884-8164-4501-8E0C-13B765E992AC}" type="pres">
      <dgm:prSet presAssocID="{DDD16AAC-CDBB-4EC7-BF55-7106AC9E3F82}" presName="compNode" presStyleCnt="0"/>
      <dgm:spPr/>
    </dgm:pt>
    <dgm:pt modelId="{04AE99EE-9EEB-43F8-B1EF-DD6CD21E97DE}" type="pres">
      <dgm:prSet presAssocID="{DDD16AAC-CDBB-4EC7-BF55-7106AC9E3F82}" presName="bgRect" presStyleLbl="bgShp" presStyleIdx="2" presStyleCnt="3"/>
      <dgm:spPr/>
    </dgm:pt>
    <dgm:pt modelId="{90CFE47B-E00A-4A11-AA37-F17AE2B2C5B3}" type="pres">
      <dgm:prSet presAssocID="{DDD16AAC-CDBB-4EC7-BF55-7106AC9E3F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 outline"/>
        </a:ext>
      </dgm:extLst>
    </dgm:pt>
    <dgm:pt modelId="{DAA7271F-625E-4CDF-BEF2-76850BC26BAE}" type="pres">
      <dgm:prSet presAssocID="{DDD16AAC-CDBB-4EC7-BF55-7106AC9E3F82}" presName="spaceRect" presStyleCnt="0"/>
      <dgm:spPr/>
    </dgm:pt>
    <dgm:pt modelId="{1B24A68A-A34B-4370-85F0-58A0E4541764}" type="pres">
      <dgm:prSet presAssocID="{DDD16AAC-CDBB-4EC7-BF55-7106AC9E3F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369FE35-573C-4C8B-B4EC-E9205E0AA91D}" type="presOf" srcId="{9B220702-B409-4144-8D54-04427952CA7D}" destId="{F6AD4925-5994-4385-AC5B-B749955DA597}" srcOrd="0" destOrd="0" presId="urn:microsoft.com/office/officeart/2018/2/layout/IconVerticalSolidList"/>
    <dgm:cxn modelId="{3CFF9369-A6E2-4F88-A5F3-17B75CE2978D}" type="presOf" srcId="{7568BE40-4D9B-4E9E-9ABF-DCD4211B6501}" destId="{4E309C41-5413-4DD0-B6A3-42B61A9F9E88}" srcOrd="0" destOrd="0" presId="urn:microsoft.com/office/officeart/2018/2/layout/IconVerticalSolidList"/>
    <dgm:cxn modelId="{CEA5BF56-F73D-4B19-B9C6-C0C0B6A6A1F2}" type="presOf" srcId="{9529D9A3-2488-458E-8313-D2F83F2E8538}" destId="{8F4A8B17-F8D8-4A5F-AA51-07DDB9580477}" srcOrd="0" destOrd="0" presId="urn:microsoft.com/office/officeart/2018/2/layout/IconVerticalSolidList"/>
    <dgm:cxn modelId="{BAF43E87-5836-4CA7-A405-95A75EFEC870}" srcId="{7568BE40-4D9B-4E9E-9ABF-DCD4211B6501}" destId="{9529D9A3-2488-458E-8313-D2F83F2E8538}" srcOrd="1" destOrd="0" parTransId="{76A99FB9-0B50-4DDF-8FFC-D3241C06FB16}" sibTransId="{91B4069E-6907-4111-A920-113A154D0C9F}"/>
    <dgm:cxn modelId="{4952CED0-B8BF-40D1-91C8-1FBD908F6DCA}" srcId="{7568BE40-4D9B-4E9E-9ABF-DCD4211B6501}" destId="{DDD16AAC-CDBB-4EC7-BF55-7106AC9E3F82}" srcOrd="2" destOrd="0" parTransId="{BF26A60D-8906-4C9A-BC56-49B045EEA0E0}" sibTransId="{98091FC7-15F1-4EA8-8B58-E8A0D3A589CC}"/>
    <dgm:cxn modelId="{565F56DA-D8B5-455B-AF5F-A939FD186DB9}" type="presOf" srcId="{DDD16AAC-CDBB-4EC7-BF55-7106AC9E3F82}" destId="{1B24A68A-A34B-4370-85F0-58A0E4541764}" srcOrd="0" destOrd="0" presId="urn:microsoft.com/office/officeart/2018/2/layout/IconVerticalSolidList"/>
    <dgm:cxn modelId="{4C6193E6-739B-430D-82B6-EC468CA51CE7}" srcId="{7568BE40-4D9B-4E9E-9ABF-DCD4211B6501}" destId="{9B220702-B409-4144-8D54-04427952CA7D}" srcOrd="0" destOrd="0" parTransId="{62BF51F9-C7E7-4A0B-8371-0150305B6D36}" sibTransId="{0F3C467A-9C4A-4DE3-BA66-373580DDDCE5}"/>
    <dgm:cxn modelId="{BEE03135-CBFB-4710-AFA3-86D4A1E85B38}" type="presParOf" srcId="{4E309C41-5413-4DD0-B6A3-42B61A9F9E88}" destId="{0BE9CB7B-1163-4ACD-9CC0-FB98603AA4C6}" srcOrd="0" destOrd="0" presId="urn:microsoft.com/office/officeart/2018/2/layout/IconVerticalSolidList"/>
    <dgm:cxn modelId="{9FD72D2B-9896-4ADC-B6BB-3D65EC0A0433}" type="presParOf" srcId="{0BE9CB7B-1163-4ACD-9CC0-FB98603AA4C6}" destId="{EC80C4F0-3071-40AD-9D31-8EBCD97109FC}" srcOrd="0" destOrd="0" presId="urn:microsoft.com/office/officeart/2018/2/layout/IconVerticalSolidList"/>
    <dgm:cxn modelId="{36F43404-9F09-4838-A0BC-34AB221A048B}" type="presParOf" srcId="{0BE9CB7B-1163-4ACD-9CC0-FB98603AA4C6}" destId="{BB2F737E-733E-4DD0-85FA-FB1AD948203D}" srcOrd="1" destOrd="0" presId="urn:microsoft.com/office/officeart/2018/2/layout/IconVerticalSolidList"/>
    <dgm:cxn modelId="{BFAAE266-7AC3-476D-83F4-C805830127BE}" type="presParOf" srcId="{0BE9CB7B-1163-4ACD-9CC0-FB98603AA4C6}" destId="{41AFBBE5-E66E-4839-9EE4-1FD6152C90E9}" srcOrd="2" destOrd="0" presId="urn:microsoft.com/office/officeart/2018/2/layout/IconVerticalSolidList"/>
    <dgm:cxn modelId="{15AA2ADA-1AC9-448A-A33C-742C63D89FB7}" type="presParOf" srcId="{0BE9CB7B-1163-4ACD-9CC0-FB98603AA4C6}" destId="{F6AD4925-5994-4385-AC5B-B749955DA597}" srcOrd="3" destOrd="0" presId="urn:microsoft.com/office/officeart/2018/2/layout/IconVerticalSolidList"/>
    <dgm:cxn modelId="{D4CFDF2F-A51B-4E7B-9DCE-F3B480832121}" type="presParOf" srcId="{4E309C41-5413-4DD0-B6A3-42B61A9F9E88}" destId="{2D41E667-3740-4182-B1E1-883B5EF04A77}" srcOrd="1" destOrd="0" presId="urn:microsoft.com/office/officeart/2018/2/layout/IconVerticalSolidList"/>
    <dgm:cxn modelId="{07F1C799-7738-44D2-A5E9-FA56AAB6ADE8}" type="presParOf" srcId="{4E309C41-5413-4DD0-B6A3-42B61A9F9E88}" destId="{D1A897AD-F9A1-43B1-A4AC-6BF36434938D}" srcOrd="2" destOrd="0" presId="urn:microsoft.com/office/officeart/2018/2/layout/IconVerticalSolidList"/>
    <dgm:cxn modelId="{26B54BF7-546B-4385-8ACB-A9304ED428FD}" type="presParOf" srcId="{D1A897AD-F9A1-43B1-A4AC-6BF36434938D}" destId="{1732C5A2-B602-498F-9DD3-815D885A8C4F}" srcOrd="0" destOrd="0" presId="urn:microsoft.com/office/officeart/2018/2/layout/IconVerticalSolidList"/>
    <dgm:cxn modelId="{04D38D01-CE3A-4C21-B67F-955BDE1AE053}" type="presParOf" srcId="{D1A897AD-F9A1-43B1-A4AC-6BF36434938D}" destId="{7F97D084-B0E1-4D57-B9AF-0D5A6723B9F6}" srcOrd="1" destOrd="0" presId="urn:microsoft.com/office/officeart/2018/2/layout/IconVerticalSolidList"/>
    <dgm:cxn modelId="{A8D16258-0D00-4C38-9000-F62F49AAE969}" type="presParOf" srcId="{D1A897AD-F9A1-43B1-A4AC-6BF36434938D}" destId="{CFB737D8-59C0-49A9-A7E4-222A7F409D4E}" srcOrd="2" destOrd="0" presId="urn:microsoft.com/office/officeart/2018/2/layout/IconVerticalSolidList"/>
    <dgm:cxn modelId="{F24AC4DA-0803-4B82-9E18-70ADD6A10F61}" type="presParOf" srcId="{D1A897AD-F9A1-43B1-A4AC-6BF36434938D}" destId="{8F4A8B17-F8D8-4A5F-AA51-07DDB9580477}" srcOrd="3" destOrd="0" presId="urn:microsoft.com/office/officeart/2018/2/layout/IconVerticalSolidList"/>
    <dgm:cxn modelId="{7CDBAEB5-7C1A-475E-A3A2-7100D97C57CD}" type="presParOf" srcId="{4E309C41-5413-4DD0-B6A3-42B61A9F9E88}" destId="{AC49B696-86FD-4F6D-AAE6-7BCEA73F224B}" srcOrd="3" destOrd="0" presId="urn:microsoft.com/office/officeart/2018/2/layout/IconVerticalSolidList"/>
    <dgm:cxn modelId="{C116E15E-4B68-407B-AF80-3A8F8AB369D7}" type="presParOf" srcId="{4E309C41-5413-4DD0-B6A3-42B61A9F9E88}" destId="{F9A86884-8164-4501-8E0C-13B765E992AC}" srcOrd="4" destOrd="0" presId="urn:microsoft.com/office/officeart/2018/2/layout/IconVerticalSolidList"/>
    <dgm:cxn modelId="{FA513CE8-8689-4952-B324-0F7E9AB7C7A5}" type="presParOf" srcId="{F9A86884-8164-4501-8E0C-13B765E992AC}" destId="{04AE99EE-9EEB-43F8-B1EF-DD6CD21E97DE}" srcOrd="0" destOrd="0" presId="urn:microsoft.com/office/officeart/2018/2/layout/IconVerticalSolidList"/>
    <dgm:cxn modelId="{3CF74C21-D794-4216-B4C3-5C8468516A2A}" type="presParOf" srcId="{F9A86884-8164-4501-8E0C-13B765E992AC}" destId="{90CFE47B-E00A-4A11-AA37-F17AE2B2C5B3}" srcOrd="1" destOrd="0" presId="urn:microsoft.com/office/officeart/2018/2/layout/IconVerticalSolidList"/>
    <dgm:cxn modelId="{46E6BEB1-70B8-4B43-BC6B-CFF60263B591}" type="presParOf" srcId="{F9A86884-8164-4501-8E0C-13B765E992AC}" destId="{DAA7271F-625E-4CDF-BEF2-76850BC26BAE}" srcOrd="2" destOrd="0" presId="urn:microsoft.com/office/officeart/2018/2/layout/IconVerticalSolidList"/>
    <dgm:cxn modelId="{CA60DDBE-2631-4320-A360-0275C3001C5C}" type="presParOf" srcId="{F9A86884-8164-4501-8E0C-13B765E992AC}" destId="{1B24A68A-A34B-4370-85F0-58A0E45417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0C4F0-3071-40AD-9D31-8EBCD97109FC}">
      <dsp:nvSpPr>
        <dsp:cNvPr id="0" name=""/>
        <dsp:cNvSpPr/>
      </dsp:nvSpPr>
      <dsp:spPr>
        <a:xfrm>
          <a:off x="0" y="83517"/>
          <a:ext cx="10058399" cy="909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F737E-733E-4DD0-85FA-FB1AD948203D}">
      <dsp:nvSpPr>
        <dsp:cNvPr id="0" name=""/>
        <dsp:cNvSpPr/>
      </dsp:nvSpPr>
      <dsp:spPr>
        <a:xfrm>
          <a:off x="275245" y="205116"/>
          <a:ext cx="500446" cy="500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D4925-5994-4385-AC5B-B749955DA597}">
      <dsp:nvSpPr>
        <dsp:cNvPr id="0" name=""/>
        <dsp:cNvSpPr/>
      </dsp:nvSpPr>
      <dsp:spPr>
        <a:xfrm>
          <a:off x="1050937" y="388"/>
          <a:ext cx="9007462" cy="909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98" tIns="96298" rIns="96298" bIns="962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As an abalone gets older, it grows additional growth rings</a:t>
          </a:r>
        </a:p>
      </dsp:txBody>
      <dsp:txXfrm>
        <a:off x="1050937" y="388"/>
        <a:ext cx="9007462" cy="909902"/>
      </dsp:txXfrm>
    </dsp:sp>
    <dsp:sp modelId="{1732C5A2-B602-498F-9DD3-815D885A8C4F}">
      <dsp:nvSpPr>
        <dsp:cNvPr id="0" name=""/>
        <dsp:cNvSpPr/>
      </dsp:nvSpPr>
      <dsp:spPr>
        <a:xfrm>
          <a:off x="0" y="1137767"/>
          <a:ext cx="10058399" cy="909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7D084-B0E1-4D57-B9AF-0D5A6723B9F6}">
      <dsp:nvSpPr>
        <dsp:cNvPr id="0" name=""/>
        <dsp:cNvSpPr/>
      </dsp:nvSpPr>
      <dsp:spPr>
        <a:xfrm>
          <a:off x="275245" y="1342495"/>
          <a:ext cx="500446" cy="500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A8B17-F8D8-4A5F-AA51-07DDB9580477}">
      <dsp:nvSpPr>
        <dsp:cNvPr id="0" name=""/>
        <dsp:cNvSpPr/>
      </dsp:nvSpPr>
      <dsp:spPr>
        <a:xfrm>
          <a:off x="1050937" y="1137767"/>
          <a:ext cx="9007462" cy="909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98" tIns="96298" rIns="96298" bIns="962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More growth rings = increased weight and diameter</a:t>
          </a:r>
        </a:p>
      </dsp:txBody>
      <dsp:txXfrm>
        <a:off x="1050937" y="1137767"/>
        <a:ext cx="9007462" cy="909902"/>
      </dsp:txXfrm>
    </dsp:sp>
    <dsp:sp modelId="{04AE99EE-9EEB-43F8-B1EF-DD6CD21E97DE}">
      <dsp:nvSpPr>
        <dsp:cNvPr id="0" name=""/>
        <dsp:cNvSpPr/>
      </dsp:nvSpPr>
      <dsp:spPr>
        <a:xfrm>
          <a:off x="0" y="2275145"/>
          <a:ext cx="10058399" cy="909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FE47B-E00A-4A11-AA37-F17AE2B2C5B3}">
      <dsp:nvSpPr>
        <dsp:cNvPr id="0" name=""/>
        <dsp:cNvSpPr/>
      </dsp:nvSpPr>
      <dsp:spPr>
        <a:xfrm>
          <a:off x="275245" y="2479873"/>
          <a:ext cx="500446" cy="500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4A68A-A34B-4370-85F0-58A0E4541764}">
      <dsp:nvSpPr>
        <dsp:cNvPr id="0" name=""/>
        <dsp:cNvSpPr/>
      </dsp:nvSpPr>
      <dsp:spPr>
        <a:xfrm>
          <a:off x="1050937" y="2275145"/>
          <a:ext cx="9007462" cy="909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98" tIns="96298" rIns="96298" bIns="962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Random Forest Regression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050937" y="2275145"/>
        <a:ext cx="9007462" cy="909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2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0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00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28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7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2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4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0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6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5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0277FD-7DE6-41D4-930D-AC99F5AFE54E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4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A15526-7079-4B7B-987C-1B5FAE11A0FF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7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3ED0CC-082F-4160-86E5-0D6041F1277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17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Metallic marble">
            <a:extLst>
              <a:ext uri="{FF2B5EF4-FFF2-40B4-BE49-F238E27FC236}">
                <a16:creationId xmlns:a16="http://schemas.microsoft.com/office/drawing/2014/main" id="{7666B4F6-2E2C-618F-C28C-3C84BF929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288" b="6443"/>
          <a:stretch/>
        </p:blipFill>
        <p:spPr>
          <a:xfrm>
            <a:off x="20" y="924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FB5DC-5F0A-55DA-1D00-9679F09A8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Abalone Age Determination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FC334-FEBA-25E9-C01C-361038372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Data Science Approach</a:t>
            </a:r>
          </a:p>
        </p:txBody>
      </p:sp>
    </p:spTree>
    <p:extLst>
      <p:ext uri="{BB962C8B-B14F-4D97-AF65-F5344CB8AC3E}">
        <p14:creationId xmlns:p14="http://schemas.microsoft.com/office/powerpoint/2010/main" val="35454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7182-E88B-1678-DFBF-F09E9986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15" y="4515944"/>
            <a:ext cx="10058400" cy="572892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Data Source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39C02-6A02-1E98-AD91-249FFD7CA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857500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Abalone Dataset </a:t>
            </a:r>
          </a:p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Kaggle(Mendes, 2018) 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60A1A-C7E9-9D3A-79EB-C480DE49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09" y="771585"/>
            <a:ext cx="344853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1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42B7-BDA2-88FC-E0DE-95D97224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>
                <a:solidFill>
                  <a:schemeClr val="accent5">
                    <a:lumMod val="75000"/>
                  </a:schemeClr>
                </a:solidFill>
              </a:rPr>
              <a:t>Data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167E-6C43-F39B-3A91-A1AE432F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693653"/>
            <a:ext cx="6197668" cy="34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2B6F5-AB08-7FEE-0A0B-CEA4C67F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location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weather 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food resources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 predation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282AA-C187-6726-03CF-A978FECB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disadvantages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131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2B6F5-AB08-7FEE-0A0B-CEA4C67F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4000" dirty="0">
                <a:solidFill>
                  <a:schemeClr val="tx2"/>
                </a:solidFill>
                <a:effectLst/>
              </a:rPr>
              <a:t>It’s free!</a:t>
            </a:r>
            <a:br>
              <a:rPr lang="en-US" sz="4000" dirty="0">
                <a:solidFill>
                  <a:schemeClr val="tx2"/>
                </a:solidFill>
                <a:effectLst/>
              </a:rPr>
            </a:br>
            <a:r>
              <a:rPr lang="en-US" sz="4000" dirty="0">
                <a:solidFill>
                  <a:schemeClr val="tx2"/>
                </a:solidFill>
              </a:rPr>
              <a:t>Good quality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282AA-C187-6726-03CF-A978FECB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advantages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385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0DFE-A070-1F76-19AF-25EBBFEB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Extraction and Prep.</a:t>
            </a:r>
          </a:p>
        </p:txBody>
      </p:sp>
    </p:spTree>
    <p:extLst>
      <p:ext uri="{BB962C8B-B14F-4D97-AF65-F5344CB8AC3E}">
        <p14:creationId xmlns:p14="http://schemas.microsoft.com/office/powerpoint/2010/main" val="133818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1C20-FFF1-6624-D3CC-02D8356D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Import the data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8B43D-EBC2-17F8-1CD8-02444540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63" y="4595632"/>
            <a:ext cx="5493372" cy="10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797E-6FDC-0522-82D3-7328794D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Calculate True Age from 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9FB29-66B6-E00F-CDDA-40DA92E4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78" y="5270492"/>
            <a:ext cx="5873844" cy="8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lose-up of soap suds">
            <a:extLst>
              <a:ext uri="{FF2B5EF4-FFF2-40B4-BE49-F238E27FC236}">
                <a16:creationId xmlns:a16="http://schemas.microsoft.com/office/drawing/2014/main" id="{0ECF524A-EFCC-1144-B7F5-E221C591B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9524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EC9AE-1C9B-CCD9-F643-3FFA3465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/>
                </a:solidFill>
              </a:rPr>
              <a:t>Cleanining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114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8A259-60F7-8B85-6775-0D29458F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3" y="2345073"/>
            <a:ext cx="1777523" cy="152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Clean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880E3-090B-BB97-C337-0AC3510CA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2768" y="2369424"/>
            <a:ext cx="3311856" cy="3008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NULL values</a:t>
            </a:r>
          </a:p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Duplicates</a:t>
            </a:r>
          </a:p>
          <a:p>
            <a:pPr marR="0" lvl="0" algn="r"/>
            <a:r>
              <a:rPr lang="en-US" sz="18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Non-english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  <a:effectLst/>
            </a:endParaRPr>
          </a:p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Stop words</a:t>
            </a:r>
          </a:p>
          <a:p>
            <a:pPr marR="0" lvl="0" algn="r"/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Caps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4F5B6-0226-AAE0-A0DF-4C3D4543AB3A}"/>
              </a:ext>
            </a:extLst>
          </p:cNvPr>
          <p:cNvSpPr txBox="1"/>
          <p:nvPr/>
        </p:nvSpPr>
        <p:spPr>
          <a:xfrm>
            <a:off x="5858997" y="1600811"/>
            <a:ext cx="176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48481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8231F9-49B7-4F41-8E74-5317B193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9B41-539B-3905-17C8-87404E3CF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48622"/>
            <a:ext cx="6253317" cy="36860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Why clean?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AE513-E520-A172-7177-435F3A90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data needs to be interpretable by the algorithm.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8CED3214-DD1F-D353-5A36-3B699A32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73054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BAD00C-9DF3-4EDE-8CDF-A9D88C0D2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9D4BA-D919-4666-B40F-2E7DBE4D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8A398B-A55F-4121-BD29-88487403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846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6F833-A9D6-8843-6641-78B756691E94}"/>
              </a:ext>
            </a:extLst>
          </p:cNvPr>
          <p:cNvSpPr txBox="1"/>
          <p:nvPr/>
        </p:nvSpPr>
        <p:spPr>
          <a:xfrm>
            <a:off x="457200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Random Forest Regression</a:t>
            </a:r>
          </a:p>
        </p:txBody>
      </p:sp>
      <p:pic>
        <p:nvPicPr>
          <p:cNvPr id="4" name="Picture 3" descr="Worm's-eye view of a large tree">
            <a:extLst>
              <a:ext uri="{FF2B5EF4-FFF2-40B4-BE49-F238E27FC236}">
                <a16:creationId xmlns:a16="http://schemas.microsoft.com/office/drawing/2014/main" id="{3B5F206A-33A4-BEBA-F6F8-8254EE9AC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" r="2613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850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F630-795D-3DC5-955A-4306DCAB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798320" cy="9486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Basic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0F9D8-C726-BDC9-9960-815BEC9B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19" y="2395549"/>
            <a:ext cx="4887361" cy="103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8FA06-F5D0-8C66-71C9-578E49E1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55" y="4412439"/>
            <a:ext cx="2861087" cy="1842734"/>
          </a:xfrm>
          <a:prstGeom prst="rect">
            <a:avLst/>
          </a:prstGeom>
        </p:spPr>
      </p:pic>
      <p:pic>
        <p:nvPicPr>
          <p:cNvPr id="6" name="Graphic 5" descr="Mathematics outline">
            <a:extLst>
              <a:ext uri="{FF2B5EF4-FFF2-40B4-BE49-F238E27FC236}">
                <a16:creationId xmlns:a16="http://schemas.microsoft.com/office/drawing/2014/main" id="{2C8A37E4-4CBD-A1FF-82E4-11A2D5521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966" y="1786800"/>
            <a:ext cx="2250948" cy="22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4FAF-5236-A9DD-18D7-29B72CCE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1E3F-9B75-6608-B294-40EB900B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71" y="1990732"/>
            <a:ext cx="3087276" cy="110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EFAC8-7028-56DC-BD06-0E6C475B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9172"/>
            <a:ext cx="4177527" cy="29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2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17E1-6BF7-E083-CE1E-2A7FB200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2569845" cy="35661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Check for Outliers using Boxplots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87E40-C3E3-284D-1B76-EB383936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18" y="999786"/>
            <a:ext cx="6525680" cy="29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245A-E7FE-6A8D-7CF0-ED9B7339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8388465" cy="141159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998B-2A7D-C2B2-43A1-CC65F9EDA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Highly correlated:   values are close to 1.0 &amp; color is brown or tan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highly correlated:  values close to 0 &amp; color is black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8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B5C5-DC29-1694-80FA-AF6F6D37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3049847" cy="49719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Correlation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8C92-56C9-A02F-84B3-FF1DC232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36" y="1256145"/>
            <a:ext cx="3383296" cy="75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30F2A-8508-F1D2-41DF-C3E23559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5" y="2186906"/>
            <a:ext cx="5300384" cy="2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6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9360-A128-C089-D9B0-BAABBB34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622220"/>
            <a:ext cx="6951149" cy="42036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87004-6AD8-3431-2F3A-8EBBF9D66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73" y="2257251"/>
            <a:ext cx="5627283" cy="15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3ACA7-3F93-3340-C22F-520C15B5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90" y="320096"/>
            <a:ext cx="7082507" cy="5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1816B-6567-BD0E-12C1-C9533B82F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2835" y="761620"/>
            <a:ext cx="6055333" cy="3200780"/>
          </a:xfrm>
        </p:spPr>
        <p:txBody>
          <a:bodyPr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Correlated:</a:t>
            </a:r>
            <a:endParaRPr lang="en-US" sz="2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Diameter and Weight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Not correlated: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l"/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Age and Diameter</a:t>
            </a:r>
          </a:p>
          <a:p>
            <a:pPr algn="l"/>
            <a:r>
              <a:rPr lang="en-US" sz="2000" dirty="0">
                <a:latin typeface="+mn-lt"/>
              </a:rPr>
              <a:t>	Age and Weight</a:t>
            </a:r>
          </a:p>
        </p:txBody>
      </p:sp>
    </p:spTree>
    <p:extLst>
      <p:ext uri="{BB962C8B-B14F-4D97-AF65-F5344CB8AC3E}">
        <p14:creationId xmlns:p14="http://schemas.microsoft.com/office/powerpoint/2010/main" val="1547780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ample being pipetted into a petri dish">
            <a:extLst>
              <a:ext uri="{FF2B5EF4-FFF2-40B4-BE49-F238E27FC236}">
                <a16:creationId xmlns:a16="http://schemas.microsoft.com/office/drawing/2014/main" id="{69B3D7C8-1D6F-7B79-8062-98E3F663F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929" b="682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6D05A-2D4B-A538-9FFB-5A3852FB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Prep for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937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1377A-1CB4-606F-F72B-8B7E604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70% train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30% test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sklearn.model_selection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train_test_sp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F7308-39F2-F506-68AD-B233162C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3467"/>
            <a:ext cx="331185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800" dirty="0">
                <a:solidFill>
                  <a:schemeClr val="tx2"/>
                </a:solidFill>
              </a:rPr>
              <a:t>Split the Data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289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6720D536-430C-4E83-931F-71D0EBAAF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9FCD79B-C962-4F96-83EC-55FFB0FA1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70EB3855-9AB3-4744-B89F-03807DCD3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179E0-5FD4-8C4A-2188-FFB85AD0781E}"/>
              </a:ext>
            </a:extLst>
          </p:cNvPr>
          <p:cNvSpPr txBox="1"/>
          <p:nvPr/>
        </p:nvSpPr>
        <p:spPr>
          <a:xfrm>
            <a:off x="1044204" y="2023962"/>
            <a:ext cx="6697715" cy="38451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Jason Smith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D214  Task 3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  - Graduate Capstone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Student ID: 293963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jsmi268@wgu.edu  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WGU – MSDA   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Program Mentor: Christiana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Okhipo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  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Instructor: Daniel Smith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51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B8F59-1015-97CB-3CBC-D7093F81C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 / test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2324-8221-B036-3828-15752162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33" y="993180"/>
            <a:ext cx="5297878" cy="2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9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2ADF-CA80-1B7C-4BF6-9ADEEF28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845" y="752256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Analysis with Random Forest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57A39-D8F9-DF15-4476-C0CDAF51B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85" r="1" b="15086"/>
          <a:stretch/>
        </p:blipFill>
        <p:spPr>
          <a:xfrm>
            <a:off x="4917570" y="0"/>
            <a:ext cx="7085587" cy="67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47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3704-DBC1-465C-5D9B-DFDC47DB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40483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 a Model for Predicting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D8206-F2D6-126F-FF4E-B573695F0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9252" y="1920761"/>
            <a:ext cx="5934200" cy="1143000"/>
          </a:xfrm>
        </p:spPr>
        <p:txBody>
          <a:bodyPr/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1,000 decision trees.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4CC4C-02C8-8C56-EA45-945871D3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10" y="2718592"/>
            <a:ext cx="5263779" cy="14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0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FEB772DB-7560-2175-FE48-2A270F1BB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3493" b="1223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744A2-9C3D-0688-05CE-A509A1B4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cxnSp>
        <p:nvCxnSpPr>
          <p:cNvPr id="46" name="Straight Connector 28">
            <a:extLst>
              <a:ext uri="{FF2B5EF4-FFF2-40B4-BE49-F238E27FC236}">
                <a16:creationId xmlns:a16="http://schemas.microsoft.com/office/drawing/2014/main" id="{DBF2F6E1-D8C6-42AA-BFD0-84E0D6820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0">
            <a:extLst>
              <a:ext uri="{FF2B5EF4-FFF2-40B4-BE49-F238E27FC236}">
                <a16:creationId xmlns:a16="http://schemas.microsoft.com/office/drawing/2014/main" id="{2A1B3A53-6A5B-4A38-96C5-5ED99778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2AB40F15-FE8D-444C-91B8-ADAAEE75B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122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EEF40-9E43-83CE-1DB4-5A4F8D1D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9" y="1829362"/>
            <a:ext cx="5040596" cy="1110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53125-8CD9-D683-128C-FF0D4A64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76" y="3156933"/>
            <a:ext cx="1920457" cy="3039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C8146-5F93-B1E2-AA2E-940AE0216330}"/>
              </a:ext>
            </a:extLst>
          </p:cNvPr>
          <p:cNvSpPr txBox="1"/>
          <p:nvPr/>
        </p:nvSpPr>
        <p:spPr>
          <a:xfrm>
            <a:off x="1375873" y="487110"/>
            <a:ext cx="909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vs. Predicted</a:t>
            </a:r>
          </a:p>
        </p:txBody>
      </p:sp>
    </p:spTree>
    <p:extLst>
      <p:ext uri="{BB962C8B-B14F-4D97-AF65-F5344CB8AC3E}">
        <p14:creationId xmlns:p14="http://schemas.microsoft.com/office/powerpoint/2010/main" val="45388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6CE22-10D0-1763-A9E8-5C77C323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Evaluate Prediction Model</a:t>
            </a:r>
          </a:p>
        </p:txBody>
      </p:sp>
      <p:pic>
        <p:nvPicPr>
          <p:cNvPr id="4" name="Picture 3" descr="Colourful pins linked with threads">
            <a:extLst>
              <a:ext uri="{FF2B5EF4-FFF2-40B4-BE49-F238E27FC236}">
                <a16:creationId xmlns:a16="http://schemas.microsoft.com/office/drawing/2014/main" id="{DECC3D31-FEDA-C7B1-7FD5-E4404637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2" r="1036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957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0BA4-B8BB-8693-4250-35B7ACE7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Accuracy Calculation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DCD8F-997F-A404-075A-D92B08131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 = |Observed Value - Actual Value|/Actual Value × 100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= 100% - Error Rate </a:t>
            </a:r>
          </a:p>
          <a:p>
            <a:pPr algn="l"/>
            <a:endParaRPr lang="en-US" dirty="0"/>
          </a:p>
        </p:txBody>
      </p:sp>
      <p:pic>
        <p:nvPicPr>
          <p:cNvPr id="8" name="Graphic 7" descr="Calculator outline">
            <a:extLst>
              <a:ext uri="{FF2B5EF4-FFF2-40B4-BE49-F238E27FC236}">
                <a16:creationId xmlns:a16="http://schemas.microsoft.com/office/drawing/2014/main" id="{AA5072A6-8946-9F04-FB81-A4B4CB85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-55418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4CFD-9821-8912-4B89-C379FEC1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65" y="1000627"/>
            <a:ext cx="10058400" cy="1143000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7C6B4-29B7-397D-B36B-15F9FB26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89" y="1931351"/>
            <a:ext cx="4544008" cy="22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93D1-8503-C602-34D8-4DB65434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47990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accent5">
                    <a:lumMod val="20000"/>
                    <a:lumOff val="80000"/>
                  </a:schemeClr>
                </a:solidFill>
              </a:rPr>
              <a:t>Well, did we achieve the goal?</a:t>
            </a:r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4D4C-1118-06A6-6E7A-5D76DBB47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82% Accuracy</a:t>
            </a:r>
          </a:p>
          <a:p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Not statically significant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25458-9480-561F-9B58-A43502E8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72" y="0"/>
            <a:ext cx="4763028" cy="43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6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F37D1-3DCC-8279-A28E-C7AF2DE9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96" y="1275652"/>
            <a:ext cx="7004964" cy="1703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CE1501-8AD2-2575-A150-B0369CFD5085}"/>
              </a:ext>
            </a:extLst>
          </p:cNvPr>
          <p:cNvSpPr/>
          <p:nvPr/>
        </p:nvSpPr>
        <p:spPr>
          <a:xfrm>
            <a:off x="278093" y="352322"/>
            <a:ext cx="4559903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the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7B9A6-E879-EB13-8BAD-47955225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11" y="3105006"/>
            <a:ext cx="5175435" cy="30940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00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B8F4-C2B0-714B-921F-64522A87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My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C97B-8F66-0F15-5FBE-F3BF85A3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Molecular biology background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10+ years with database technologies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Analytical thinker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Convey and Collaborate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Love to learn new stuff</a:t>
            </a:r>
          </a:p>
          <a:p>
            <a:pPr marL="0" indent="0">
              <a:buNone/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17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707B-0768-50D0-D229-7523638F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448228" cy="2478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 we make it better?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9CDC8-A852-7B33-4ACE-0D978E941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578087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Yes, here is how.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AB777F85-0F3A-4132-8EE3-C1599C9A3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91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7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988B-4134-0C6E-571F-8766CDCDD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7232" y="1285157"/>
            <a:ext cx="9590550" cy="2671546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6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Filter on one gender and reapply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Bring in other features from the original dataset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Hyper parameters tuning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N_estimators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Max_depth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62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7D3F-2B25-171D-6838-53A2C4A8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61068"/>
            <a:ext cx="9732817" cy="686568"/>
          </a:xfrm>
        </p:spPr>
        <p:txBody>
          <a:bodyPr>
            <a:normAutofit fontScale="90000"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B8CA7-DC17-652C-560C-5C3EBBBE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9635" y="2762253"/>
            <a:ext cx="6323187" cy="1333494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A672CF-A48A-C639-30DB-2F48F38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17" y="4571997"/>
            <a:ext cx="6323186" cy="1321512"/>
          </a:xfrm>
          <a:prstGeom prst="rect">
            <a:avLst/>
          </a:prstGeom>
        </p:spPr>
      </p:pic>
      <p:pic>
        <p:nvPicPr>
          <p:cNvPr id="10" name="Graphic 9" descr="Tools outline">
            <a:extLst>
              <a:ext uri="{FF2B5EF4-FFF2-40B4-BE49-F238E27FC236}">
                <a16:creationId xmlns:a16="http://schemas.microsoft.com/office/drawing/2014/main" id="{E4EEE46E-E18B-0B25-FDE6-A4FC5EF9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178" y="2447636"/>
            <a:ext cx="1648112" cy="1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83A0-CA72-F866-6930-6B2C22DE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610200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70D6-2E36-266D-0869-330F8896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800" cap="non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haroni" panose="02010803020104030203" pitchFamily="2" charset="-79"/>
              </a:rPr>
              <a:t>Can the age of an abalone be predicted based on an abalone’s 'sex', 'diameter', and 'whole weight'?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3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B8197-5743-A61E-4048-6212361B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7556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ea typeface="FangSong" panose="020B0503020204020204" pitchFamily="49" charset="-122"/>
                <a:cs typeface="Utsaah" panose="020B0502040204020203" pitchFamily="34" charset="0"/>
              </a:rPr>
              <a:t>'Sex', 'Diameter' and 'Whole weight' statistically significantly affects the dependent variable 'Age'.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AB9F0-2397-2DE0-A7DC-669D2C94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Hypothesis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302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0F5F-EBC4-CBAA-8B65-C505294B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419" y="4652049"/>
            <a:ext cx="9590550" cy="38704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F5F20-314A-1CDB-933E-2F42E316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729" y="1148748"/>
            <a:ext cx="9590550" cy="199873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</a:rPr>
              <a:t>The sex of the abalone was removed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accent5">
                    <a:lumMod val="75000"/>
                  </a:schemeClr>
                </a:solidFill>
              </a:rPr>
              <a:t>Numeric features only</a:t>
            </a:r>
          </a:p>
        </p:txBody>
      </p:sp>
    </p:spTree>
    <p:extLst>
      <p:ext uri="{BB962C8B-B14F-4D97-AF65-F5344CB8AC3E}">
        <p14:creationId xmlns:p14="http://schemas.microsoft.com/office/powerpoint/2010/main" val="375272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C86F-2EF6-D54B-F830-16B7195D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68188"/>
            <a:ext cx="10058400" cy="1143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Goal &amp; Theory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30D5719-41CE-BC63-3C48-2BE2EEAFC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072586"/>
              </p:ext>
            </p:extLst>
          </p:nvPr>
        </p:nvGraphicFramePr>
        <p:xfrm>
          <a:off x="1097280" y="2410691"/>
          <a:ext cx="10058400" cy="318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53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BA0-0D72-469F-2485-2A67B186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35" y="609600"/>
            <a:ext cx="3382832" cy="1396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Why do we really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6AE21-C5A5-1CF0-04DC-1B8E0EBD6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2477557"/>
            <a:ext cx="3382831" cy="3489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C000"/>
                </a:solidFill>
              </a:rPr>
              <a:t>Age by counting growth rings</a:t>
            </a:r>
          </a:p>
          <a:p>
            <a:pPr marL="342900" marR="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C000"/>
                </a:solidFill>
              </a:rPr>
              <a:t>Requires shucking and cutting the shell </a:t>
            </a:r>
          </a:p>
          <a:p>
            <a:pPr marL="342900" marR="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C000"/>
                </a:solidFill>
              </a:rPr>
              <a:t>The animal must be killed</a:t>
            </a:r>
          </a:p>
          <a:p>
            <a:pPr algn="l">
              <a:lnSpc>
                <a:spcPct val="100000"/>
              </a:lnSpc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3ADA9-290C-CA1F-DEC8-5E18B455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726" y="0"/>
            <a:ext cx="6772274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9101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5179</TotalTime>
  <Words>430</Words>
  <Application>Microsoft Office PowerPoint</Application>
  <PresentationFormat>Widescreen</PresentationFormat>
  <Paragraphs>90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Retrospect</vt:lpstr>
      <vt:lpstr>Abalone Age Determination </vt:lpstr>
      <vt:lpstr>PowerPoint Presentation</vt:lpstr>
      <vt:lpstr>PowerPoint Presentation</vt:lpstr>
      <vt:lpstr>My Introduction</vt:lpstr>
      <vt:lpstr>Research Question</vt:lpstr>
      <vt:lpstr>'Sex', 'Diameter' and 'Whole weight' statistically significantly affects the dependent variable 'Age'.</vt:lpstr>
      <vt:lpstr>REVISION</vt:lpstr>
      <vt:lpstr>Goal &amp; Theory</vt:lpstr>
      <vt:lpstr>Why do we really care?</vt:lpstr>
      <vt:lpstr>Data Source</vt:lpstr>
      <vt:lpstr>Data Collection</vt:lpstr>
      <vt:lpstr>No location No weather  No food resources No predation </vt:lpstr>
      <vt:lpstr>It’s free! Good quality </vt:lpstr>
      <vt:lpstr>Data Extraction and Prep.</vt:lpstr>
      <vt:lpstr>Import the data </vt:lpstr>
      <vt:lpstr>Calculate True Age from Rings</vt:lpstr>
      <vt:lpstr>Cleanining </vt:lpstr>
      <vt:lpstr>Clean the Data</vt:lpstr>
      <vt:lpstr>Why clean?</vt:lpstr>
      <vt:lpstr>Basic Statistics</vt:lpstr>
      <vt:lpstr>Distribution </vt:lpstr>
      <vt:lpstr>Check for Outliers using Boxplots </vt:lpstr>
      <vt:lpstr>Correlation</vt:lpstr>
      <vt:lpstr>Correlation Table</vt:lpstr>
      <vt:lpstr>Correlation Matrix</vt:lpstr>
      <vt:lpstr>PowerPoint Presentation</vt:lpstr>
      <vt:lpstr>PowerPoint Presentation</vt:lpstr>
      <vt:lpstr>Prep for Analysis</vt:lpstr>
      <vt:lpstr>70% train  30% test   sklearn.model_selection train_test_sp</vt:lpstr>
      <vt:lpstr>PowerPoint Presentation</vt:lpstr>
      <vt:lpstr>Analysis with Random Forest Regression</vt:lpstr>
      <vt:lpstr>Create a Model for Predicting</vt:lpstr>
      <vt:lpstr>Results</vt:lpstr>
      <vt:lpstr>PowerPoint Presentation</vt:lpstr>
      <vt:lpstr>Evaluate Prediction Model</vt:lpstr>
      <vt:lpstr>Accuracy Calculation </vt:lpstr>
      <vt:lpstr>PowerPoint Presentation</vt:lpstr>
      <vt:lpstr>Well, did we achieve the goal?</vt:lpstr>
      <vt:lpstr>PowerPoint Presentation</vt:lpstr>
      <vt:lpstr>Can we make it better?</vt:lpstr>
      <vt:lpstr>PowerPoint Presentation</vt:lpstr>
      <vt:lpstr>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Abalone Age Determination </dc:title>
  <dc:creator>Jason s. Smith</dc:creator>
  <cp:lastModifiedBy>Jason s. Smith</cp:lastModifiedBy>
  <cp:revision>3</cp:revision>
  <dcterms:created xsi:type="dcterms:W3CDTF">2022-08-02T05:19:31Z</dcterms:created>
  <dcterms:modified xsi:type="dcterms:W3CDTF">2022-08-05T22:22:22Z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